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9"/>
  </p:notesMasterIdLst>
  <p:handoutMasterIdLst>
    <p:handoutMasterId r:id="rId20"/>
  </p:handoutMasterIdLst>
  <p:sldIdLst>
    <p:sldId id="259" r:id="rId2"/>
    <p:sldId id="432" r:id="rId3"/>
    <p:sldId id="433" r:id="rId4"/>
    <p:sldId id="434" r:id="rId5"/>
    <p:sldId id="435" r:id="rId6"/>
    <p:sldId id="438" r:id="rId7"/>
    <p:sldId id="441" r:id="rId8"/>
    <p:sldId id="425" r:id="rId9"/>
    <p:sldId id="427" r:id="rId10"/>
    <p:sldId id="439" r:id="rId11"/>
    <p:sldId id="429" r:id="rId12"/>
    <p:sldId id="436" r:id="rId13"/>
    <p:sldId id="440" r:id="rId14"/>
    <p:sldId id="437" r:id="rId15"/>
    <p:sldId id="371" r:id="rId16"/>
    <p:sldId id="442" r:id="rId17"/>
    <p:sldId id="308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790"/>
    <a:srgbClr val="96C122"/>
    <a:srgbClr val="88A53D"/>
    <a:srgbClr val="1B4892"/>
    <a:srgbClr val="FFFFFF"/>
    <a:srgbClr val="65431E"/>
    <a:srgbClr val="5B4021"/>
    <a:srgbClr val="4F3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4" autoAdjust="0"/>
    <p:restoredTop sz="80369" autoAdjust="0"/>
  </p:normalViewPr>
  <p:slideViewPr>
    <p:cSldViewPr snapToGrid="0" snapToObjects="1">
      <p:cViewPr>
        <p:scale>
          <a:sx n="70" d="100"/>
          <a:sy n="70" d="100"/>
        </p:scale>
        <p:origin x="1242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A00711B-CCDB-4C7C-8C4F-ED100D3656F7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B8A50C-A840-4C2D-B35A-7F62C3564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97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66C767-A84E-448C-93C9-E27C39571517}" type="datetimeFigureOut">
              <a:rPr lang="en-US" smtClean="0"/>
              <a:t>11/10/2016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5BF1B8-C023-48ED-9517-C37A5C7BF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970938" y="8992976"/>
            <a:ext cx="3037840" cy="47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5591AF4F-636E-45FA-99C4-6666CFD02336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706438"/>
            <a:ext cx="4705350" cy="35290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001" y="4472279"/>
            <a:ext cx="5162057" cy="4315725"/>
          </a:xfrm>
          <a:noFill/>
        </p:spPr>
        <p:txBody>
          <a:bodyPr wrap="square" lIns="94719" tIns="47359" rIns="94719" bIns="47359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344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0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784" y="-20946"/>
            <a:ext cx="7044741" cy="9934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389" y="1489233"/>
            <a:ext cx="6770355" cy="167754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0" indent="256032" algn="ctr">
              <a:buFont typeface="Lucida Grande"/>
              <a:buChar char="▶"/>
              <a:defRPr>
                <a:solidFill>
                  <a:schemeClr val="tx1"/>
                </a:solidFill>
              </a:defRPr>
            </a:lvl2pPr>
            <a:lvl3pPr marL="0" indent="256032" algn="ctr">
              <a:buFont typeface="Wingdings" charset="2"/>
              <a:buChar char="§"/>
              <a:defRPr>
                <a:solidFill>
                  <a:schemeClr val="tx2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r>
              <a:rPr lang="en-US" dirty="0" smtClean="0"/>
              <a:t>First level with or without bullets</a:t>
            </a:r>
          </a:p>
          <a:p>
            <a:pPr lvl="2"/>
            <a:r>
              <a:rPr lang="en-US" dirty="0" smtClean="0"/>
              <a:t>Second level with or without bullets</a:t>
            </a:r>
          </a:p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208983" y="3582281"/>
            <a:ext cx="8732520" cy="0"/>
          </a:xfrm>
          <a:prstGeom prst="line">
            <a:avLst/>
          </a:prstGeom>
          <a:ln w="1905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 txBox="1">
            <a:spLocks/>
          </p:cNvSpPr>
          <p:nvPr userDrawn="1"/>
        </p:nvSpPr>
        <p:spPr>
          <a:xfrm>
            <a:off x="1398254" y="4205597"/>
            <a:ext cx="6770355" cy="1677545"/>
          </a:xfrm>
          <a:prstGeom prst="rect">
            <a:avLst/>
          </a:prstGeom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 charset="2"/>
              <a:buNone/>
              <a:defRPr sz="3000" kern="1200" baseline="0">
                <a:solidFill>
                  <a:schemeClr val="tx1"/>
                </a:solidFill>
                <a:latin typeface="Open Sans"/>
                <a:ea typeface="+mn-ea"/>
                <a:cs typeface="Open Sans"/>
              </a:defRPr>
            </a:lvl1pPr>
            <a:lvl2pPr marL="0" indent="256032" algn="ctr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70000"/>
              <a:buFont typeface="Lucida Grande"/>
              <a:buChar char="▶"/>
              <a:defRPr sz="24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0" indent="256032" algn="ctr" defTabSz="457200" rtl="0" eaLnBrk="1" latinLnBrk="0" hangingPunct="1"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 kern="1200">
                <a:solidFill>
                  <a:schemeClr val="tx2"/>
                </a:solidFill>
                <a:latin typeface="Open Sans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300"/>
              </a:spcBef>
              <a:spcAft>
                <a:spcPts val="300"/>
              </a:spcAft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300"/>
              </a:spcBef>
              <a:spcAft>
                <a:spcPts val="300"/>
              </a:spcAft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Click to edit Master subtitle style</a:t>
            </a:r>
          </a:p>
          <a:p>
            <a:pPr lvl="1"/>
            <a:r>
              <a:rPr lang="en-US" sz="2400" dirty="0" smtClean="0"/>
              <a:t>First level with or without bullets</a:t>
            </a:r>
          </a:p>
          <a:p>
            <a:pPr lvl="2"/>
            <a:r>
              <a:rPr lang="en-US" sz="2000" dirty="0" smtClean="0"/>
              <a:t>Second level with or without bullets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318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137977"/>
            <a:ext cx="9144000" cy="172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Open San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07" y="1"/>
            <a:ext cx="7418887" cy="97253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7777" y="1245815"/>
            <a:ext cx="8311083" cy="827863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 or descriptive text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77778" y="4179502"/>
            <a:ext cx="8431649" cy="2395176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Chart or secondary text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377778" y="2274301"/>
            <a:ext cx="8431649" cy="148725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 First level</a:t>
            </a:r>
          </a:p>
        </p:txBody>
      </p:sp>
    </p:spTree>
    <p:extLst>
      <p:ext uri="{BB962C8B-B14F-4D97-AF65-F5344CB8AC3E}">
        <p14:creationId xmlns:p14="http://schemas.microsoft.com/office/powerpoint/2010/main" val="384817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86848" y="986380"/>
            <a:ext cx="4566289" cy="58716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Open San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334" y="1"/>
            <a:ext cx="7322434" cy="9781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50640"/>
            <a:ext cx="3874732" cy="40126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46155" y="1650640"/>
            <a:ext cx="3840646" cy="401260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add text, photo, or graph</a:t>
            </a:r>
          </a:p>
        </p:txBody>
      </p:sp>
    </p:spTree>
    <p:extLst>
      <p:ext uri="{BB962C8B-B14F-4D97-AF65-F5344CB8AC3E}">
        <p14:creationId xmlns:p14="http://schemas.microsoft.com/office/powerpoint/2010/main" val="296967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083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267991"/>
            <a:ext cx="4040188" cy="32577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2083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2267991"/>
            <a:ext cx="4041775" cy="3257747"/>
          </a:xfrm>
        </p:spPr>
        <p:txBody>
          <a:bodyPr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2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4332" y="2"/>
            <a:ext cx="6999055" cy="1050683"/>
          </a:xfrm>
        </p:spPr>
        <p:txBody>
          <a:bodyPr anchor="ctr">
            <a:normAutofit/>
          </a:bodyPr>
          <a:lstStyle>
            <a:lvl1pPr algn="l">
              <a:defRPr sz="4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0041" y="1512833"/>
            <a:ext cx="4806760" cy="4055901"/>
          </a:xfrm>
        </p:spPr>
        <p:txBody>
          <a:bodyPr lIns="0" tIns="0" rIns="0" bIns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89359"/>
            <a:ext cx="3008313" cy="408844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646303" y="1589358"/>
            <a:ext cx="0" cy="5268642"/>
          </a:xfrm>
          <a:prstGeom prst="line">
            <a:avLst/>
          </a:prstGeom>
          <a:ln w="12700" cmpd="sng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21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23" y="5411505"/>
            <a:ext cx="5486400" cy="437492"/>
          </a:xfrm>
        </p:spPr>
        <p:txBody>
          <a:bodyPr lIns="0" tIns="0" rIns="0" bIns="0" anchor="t" anchorCtr="0"/>
          <a:lstStyle>
            <a:lvl1pPr algn="l">
              <a:defRPr sz="2000" b="0" i="0" spc="-1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2523" y="1162628"/>
            <a:ext cx="6617048" cy="4114800"/>
          </a:xfrm>
          <a:solidFill>
            <a:srgbClr val="FFFFFF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2523" y="5978243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208983" y="5848997"/>
            <a:ext cx="8732520" cy="0"/>
          </a:xfrm>
          <a:prstGeom prst="line">
            <a:avLst/>
          </a:prstGeom>
          <a:ln w="1905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92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5573" y="3862691"/>
            <a:ext cx="7831781" cy="1362075"/>
          </a:xfrm>
        </p:spPr>
        <p:txBody>
          <a:bodyPr anchor="t"/>
          <a:lstStyle>
            <a:lvl1pPr algn="l">
              <a:defRPr sz="4000" b="0" cap="none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91650" y="2111216"/>
            <a:ext cx="781534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8981" y="3763206"/>
            <a:ext cx="8732520" cy="0"/>
          </a:xfrm>
          <a:prstGeom prst="line">
            <a:avLst/>
          </a:prstGeom>
          <a:ln w="190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02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622" y="191022"/>
            <a:ext cx="8229600" cy="762000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622" y="1219200"/>
            <a:ext cx="8229600" cy="51054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5254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358389" y="0"/>
            <a:ext cx="7785611" cy="988606"/>
          </a:xfrm>
          <a:prstGeom prst="rect">
            <a:avLst/>
          </a:prstGeom>
          <a:solidFill>
            <a:srgbClr val="1B48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0" y="577237"/>
            <a:ext cx="9144000" cy="14830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Open San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334" y="1"/>
            <a:ext cx="7322434" cy="978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Main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193" y="1333914"/>
            <a:ext cx="8230705" cy="4792251"/>
          </a:xfrm>
          <a:prstGeom prst="rect">
            <a:avLst/>
          </a:prstGeom>
          <a:effectLst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First level with or without bullets</a:t>
            </a:r>
          </a:p>
          <a:p>
            <a:pPr lvl="2"/>
            <a:r>
              <a:rPr lang="en-US" dirty="0" smtClean="0"/>
              <a:t>Second level with or without bullets</a:t>
            </a:r>
          </a:p>
        </p:txBody>
      </p:sp>
      <p:pic>
        <p:nvPicPr>
          <p:cNvPr id="8" name="Picture 7" descr="ASTI Logo_no text_RGB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70" y="202167"/>
            <a:ext cx="914400" cy="58796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00332" y="978123"/>
            <a:ext cx="1158056" cy="0"/>
          </a:xfrm>
          <a:prstGeom prst="line">
            <a:avLst/>
          </a:prstGeom>
          <a:ln w="1905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32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9" r:id="rId2"/>
    <p:sldLayoutId id="2147483659" r:id="rId3"/>
    <p:sldLayoutId id="2147483672" r:id="rId4"/>
    <p:sldLayoutId id="2147483673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000" b="0" i="0" kern="1200" spc="-150">
          <a:solidFill>
            <a:srgbClr val="FFFFFF"/>
          </a:solidFill>
          <a:latin typeface="Avenir LT Std 45 Book"/>
          <a:ea typeface="+mj-ea"/>
          <a:cs typeface="Avenir LT Std 45 Book"/>
        </a:defRPr>
      </a:lvl1pPr>
    </p:titleStyle>
    <p:bodyStyle>
      <a:lvl1pPr marL="0" indent="0" algn="l" defTabSz="457200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 charset="2"/>
        <a:buNone/>
        <a:defRPr sz="3000" kern="1200" baseline="0">
          <a:solidFill>
            <a:schemeClr val="tx1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1B4892"/>
        </a:buClr>
        <a:buSzPct val="90000"/>
        <a:buFont typeface="Lucida Grande"/>
        <a:buChar char="▶"/>
        <a:defRPr sz="2400" kern="1200" baseline="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300"/>
        </a:spcBef>
        <a:spcAft>
          <a:spcPts val="300"/>
        </a:spcAft>
        <a:buFont typeface="Wingdings" charset="2"/>
        <a:buChar char="§"/>
        <a:defRPr sz="2000" kern="1200" baseline="0">
          <a:solidFill>
            <a:schemeClr val="tx2"/>
          </a:solidFill>
          <a:latin typeface="Open San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300"/>
        </a:spcBef>
        <a:spcAft>
          <a:spcPts val="300"/>
        </a:spcAft>
        <a:buFont typeface="Arial"/>
        <a:buChar char="•"/>
        <a:defRPr sz="18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300"/>
        </a:spcBef>
        <a:spcAft>
          <a:spcPts val="300"/>
        </a:spcAft>
        <a:buFont typeface="Arial"/>
        <a:buChar char="–"/>
        <a:defRPr sz="1600" kern="1200">
          <a:solidFill>
            <a:schemeClr val="tx2"/>
          </a:solidFill>
          <a:latin typeface="Open San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880" y="1685130"/>
            <a:ext cx="8586247" cy="1362075"/>
          </a:xfrm>
        </p:spPr>
        <p:txBody>
          <a:bodyPr>
            <a:noAutofit/>
          </a:bodyPr>
          <a:lstStyle/>
          <a:p>
            <a:pPr lvl="0" algn="ctr"/>
            <a:r>
              <a:rPr lang="es-AR" sz="3200" b="1" dirty="0" smtClean="0"/>
              <a:t>Una Propuesta para el Análisis de la Salud del Sistema de I&amp;D en Países en Desarrollo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849" y="5702968"/>
            <a:ext cx="7815344" cy="640191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s-AR" sz="1400" b="1" dirty="0" smtClean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  <a:ea typeface="Myriad Pro"/>
                <a:cs typeface="Arial" panose="020B0604020202020204" pitchFamily="34" charset="0"/>
              </a:rPr>
              <a:t>Taller Indicadores de Impacto en Proyectos de Investigación e Innovación Agrícola.</a:t>
            </a:r>
          </a:p>
          <a:p>
            <a:pPr>
              <a:lnSpc>
                <a:spcPct val="70000"/>
              </a:lnSpc>
            </a:pPr>
            <a:r>
              <a:rPr lang="es-AR" sz="1400" b="1" dirty="0" smtClean="0">
                <a:solidFill>
                  <a:schemeClr val="accent4">
                    <a:lumMod val="75000"/>
                  </a:schemeClr>
                </a:solidFill>
                <a:latin typeface="Candara" panose="020E0502030303020204" pitchFamily="34" charset="0"/>
                <a:ea typeface="Myriad Pro"/>
                <a:cs typeface="Arial" panose="020B0604020202020204" pitchFamily="34" charset="0"/>
              </a:rPr>
              <a:t>San José, Costa Rica, 9-11 de noviembre 2016</a:t>
            </a:r>
            <a:endParaRPr lang="es-AR" sz="1400" b="1" dirty="0">
              <a:solidFill>
                <a:schemeClr val="accent4">
                  <a:lumMod val="75000"/>
                </a:schemeClr>
              </a:solidFill>
              <a:latin typeface="Candara" panose="020E0502030303020204" pitchFamily="34" charset="0"/>
              <a:ea typeface="Myriad Pro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16950" y="0"/>
            <a:ext cx="725556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 spc="-150">
                <a:solidFill>
                  <a:schemeClr val="tx2"/>
                </a:solidFill>
                <a:latin typeface="Avenir LT Std 45 Book"/>
                <a:ea typeface="+mj-ea"/>
                <a:cs typeface="Avenir LT Std 45 Book"/>
              </a:defRPr>
            </a:lvl1pPr>
          </a:lstStyle>
          <a:p>
            <a:r>
              <a:rPr lang="en-US" sz="2400" dirty="0">
                <a:solidFill>
                  <a:srgbClr val="96C122"/>
                </a:solidFill>
                <a:latin typeface="Candara" panose="020E0502030303020204" pitchFamily="34" charset="0"/>
              </a:rPr>
              <a:t>Agricultural Science and Technology Indicators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516166" y="3914001"/>
            <a:ext cx="41761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b="1" dirty="0" err="1" smtClean="0">
                <a:solidFill>
                  <a:srgbClr val="1B4792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Presentado</a:t>
            </a:r>
            <a:r>
              <a:rPr lang="en-US" b="1" dirty="0" smtClean="0">
                <a:solidFill>
                  <a:srgbClr val="1B4792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1B4792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por</a:t>
            </a:r>
            <a:r>
              <a:rPr lang="en-US" b="1" dirty="0" smtClean="0">
                <a:solidFill>
                  <a:srgbClr val="1B4792"/>
                </a:solidFill>
                <a:latin typeface="Arial" panose="020B0604020202020204" pitchFamily="34" charset="0"/>
                <a:ea typeface="Myriad Pro"/>
                <a:cs typeface="Arial" panose="020B0604020202020204" pitchFamily="34" charset="0"/>
              </a:rPr>
              <a:t> Alejandro Nin-Pratt</a:t>
            </a:r>
            <a:endParaRPr lang="en-US" dirty="0">
              <a:solidFill>
                <a:srgbClr val="1B4792"/>
              </a:solidFill>
              <a:latin typeface="Arial" panose="020B0604020202020204" pitchFamily="34" charset="0"/>
              <a:ea typeface="Myriad Pr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9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200" dirty="0" smtClean="0"/>
              <a:t>EJEMPLO 2: EL CAPITAL HUMANO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38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capital </a:t>
            </a:r>
            <a:r>
              <a:rPr lang="en-US" dirty="0" err="1" smtClean="0"/>
              <a:t>humano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259" y="1419371"/>
            <a:ext cx="7504748" cy="402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inversion y el % de </a:t>
            </a:r>
            <a:r>
              <a:rPr lang="en-US" dirty="0" err="1" smtClean="0"/>
              <a:t>doctorados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01" y="1510827"/>
            <a:ext cx="7953859" cy="46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6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200" dirty="0" smtClean="0"/>
              <a:t>EJEMPLO 3: PRODUCTOS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186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Publicaciones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investigador</a:t>
            </a:r>
            <a:r>
              <a:rPr lang="en-US" dirty="0" smtClean="0"/>
              <a:t> y % de </a:t>
            </a:r>
            <a:r>
              <a:rPr lang="en-US" dirty="0" err="1" smtClean="0"/>
              <a:t>doctorados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554" y="1395484"/>
            <a:ext cx="7589646" cy="445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87" y="118833"/>
            <a:ext cx="7711125" cy="762000"/>
          </a:xfrm>
        </p:spPr>
        <p:txBody>
          <a:bodyPr>
            <a:normAutofit/>
          </a:bodyPr>
          <a:lstStyle/>
          <a:p>
            <a:r>
              <a:rPr lang="es-AR" sz="2800" dirty="0"/>
              <a:t>Conclusión: El presente de la I&amp;D en agricultura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/>
              <a:t>América Latina es la región en desarrollo de más </a:t>
            </a:r>
            <a:r>
              <a:rPr lang="es-AR" sz="2000" dirty="0" smtClean="0"/>
              <a:t>baja intensidad de </a:t>
            </a:r>
            <a:r>
              <a:rPr lang="es-AR" sz="2000" dirty="0"/>
              <a:t>inversión (promedio) en I&amp;D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 smtClean="0"/>
              <a:t>A pesar de esto, cuenta </a:t>
            </a:r>
            <a:r>
              <a:rPr lang="es-AR" sz="2000" dirty="0"/>
              <a:t>con sistemas de investigación de larga tradición y de avanzada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/>
              <a:t>Países mas pobres y con bajos recursos para destinar a I&amp;D se encuentran en clara desventaja respecto a los países más avanzados.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 smtClean="0"/>
              <a:t>Países </a:t>
            </a:r>
            <a:r>
              <a:rPr lang="es-AR" sz="2000" dirty="0"/>
              <a:t>con sistemas de I&amp;D incipientes o poco desarrollados deberán en el futuro decidir que tipo de sistema se adapta a sus condiciones y posibilidades y reducir la brecha en la inversión en ALC 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550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887" y="118833"/>
            <a:ext cx="7711125" cy="762000"/>
          </a:xfrm>
        </p:spPr>
        <p:txBody>
          <a:bodyPr>
            <a:normAutofit/>
          </a:bodyPr>
          <a:lstStyle/>
          <a:p>
            <a:r>
              <a:rPr lang="es-AR" sz="3600" dirty="0" smtClean="0"/>
              <a:t>Conclusión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/>
              <a:t>La recomendación NO ES </a:t>
            </a:r>
            <a:r>
              <a:rPr lang="es-AR" sz="2000" dirty="0" smtClean="0"/>
              <a:t>invertir mas en I&amp;D</a:t>
            </a:r>
            <a:r>
              <a:rPr lang="es-AR" sz="2000" dirty="0"/>
              <a:t>:</a:t>
            </a:r>
            <a:endParaRPr lang="en-US" sz="2000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s-AR" sz="1600" dirty="0"/>
              <a:t>Problemas de escala y costos de investigación</a:t>
            </a:r>
            <a:endParaRPr lang="en-US" sz="1600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s-AR" sz="1600" dirty="0"/>
              <a:t>Reducida oferta de investigadores altamente capacitados</a:t>
            </a:r>
            <a:endParaRPr lang="en-US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 smtClean="0"/>
              <a:t>Empezar </a:t>
            </a:r>
            <a:r>
              <a:rPr lang="es-AR" sz="2000" dirty="0"/>
              <a:t>a pensar en términos de políticas de innovación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/>
              <a:t>TODOS los países deberían </a:t>
            </a:r>
            <a:endParaRPr lang="es-AR" sz="2000" dirty="0" smtClean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s-AR" sz="1600" dirty="0" smtClean="0"/>
              <a:t>Saber </a:t>
            </a:r>
            <a:r>
              <a:rPr lang="es-AR" sz="1600" dirty="0"/>
              <a:t>hacia donde van en innovación </a:t>
            </a:r>
            <a:endParaRPr lang="es-AR" sz="1600" dirty="0" smtClean="0"/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s-AR" sz="1600" dirty="0" smtClean="0"/>
              <a:t>Por </a:t>
            </a:r>
            <a:r>
              <a:rPr lang="es-AR" sz="1600" dirty="0"/>
              <a:t>que vías accederán a las innovaciones que les permitan acelerar el crecimiento y mejorar su </a:t>
            </a:r>
            <a:r>
              <a:rPr lang="es-AR" sz="1600" dirty="0" smtClean="0"/>
              <a:t>productividad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AR" sz="2000" dirty="0" smtClean="0"/>
              <a:t>Esto es esencial en particular para los países </a:t>
            </a:r>
            <a:r>
              <a:rPr lang="es-AR" sz="2000" dirty="0"/>
              <a:t>con sistemas de I&amp;D incipientes o poco </a:t>
            </a:r>
            <a:r>
              <a:rPr lang="es-AR" sz="2000" dirty="0" smtClean="0"/>
              <a:t>desarrollados</a:t>
            </a:r>
            <a:endParaRPr lang="en-US" sz="2000" dirty="0"/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1447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16948" y="-43070"/>
            <a:ext cx="7255565" cy="9906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96C122"/>
                </a:solidFill>
                <a:latin typeface="Open Sans"/>
              </a:rPr>
              <a:t>Agricultural S&amp;T Indicators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48072" y="2723321"/>
            <a:ext cx="4544461" cy="1888436"/>
          </a:xfrm>
          <a:prstGeom prst="rect">
            <a:avLst/>
          </a:prstGeom>
          <a:noFill/>
          <a:effectLst/>
        </p:spPr>
        <p:txBody>
          <a:bodyPr vert="horz" lIns="92075" tIns="46038" rIns="92075" bIns="46038" rtlCol="0">
            <a:normAutofit/>
          </a:bodyPr>
          <a:lstStyle>
            <a:lvl1pPr marL="0" indent="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 charset="2"/>
              <a:buNone/>
              <a:defRPr sz="3000" kern="1200" baseline="0">
                <a:solidFill>
                  <a:schemeClr val="tx1"/>
                </a:solidFill>
                <a:latin typeface="Open Sans"/>
                <a:ea typeface="+mn-ea"/>
                <a:cs typeface="Open Sans"/>
              </a:defRPr>
            </a:lvl1pPr>
            <a:lvl2pPr marL="74295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1B4892"/>
              </a:buClr>
              <a:buSzPct val="90000"/>
              <a:buFont typeface="Lucida Grande"/>
              <a:buChar char="▶"/>
              <a:defRPr sz="2400" kern="1200" baseline="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 kern="1200" baseline="0">
                <a:solidFill>
                  <a:schemeClr val="tx2"/>
                </a:solidFill>
                <a:latin typeface="Open Sans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Font typeface="Arial"/>
              <a:buChar char="–"/>
              <a:defRPr sz="1600" kern="1200">
                <a:solidFill>
                  <a:schemeClr val="tx2"/>
                </a:solidFill>
                <a:latin typeface="Open Sans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2400"/>
              </a:spcAft>
              <a:buClr>
                <a:srgbClr val="1B4892"/>
              </a:buClr>
            </a:pPr>
            <a:r>
              <a:rPr lang="en-US" sz="3600" dirty="0" smtClean="0"/>
              <a:t>MUCHAS GRACIAS</a:t>
            </a:r>
            <a:endParaRPr lang="en-US" sz="3600" dirty="0"/>
          </a:p>
          <a:p>
            <a:pPr algn="ctr">
              <a:lnSpc>
                <a:spcPct val="90000"/>
              </a:lnSpc>
              <a:spcAft>
                <a:spcPts val="1200"/>
              </a:spcAft>
              <a:buClr>
                <a:srgbClr val="1B4892"/>
              </a:buClr>
            </a:pPr>
            <a:r>
              <a:rPr lang="en-US" sz="2400" b="1" dirty="0">
                <a:solidFill>
                  <a:srgbClr val="96C122"/>
                </a:solidFill>
              </a:rPr>
              <a:t>www.asti.cgiar.org</a:t>
            </a:r>
          </a:p>
          <a:p>
            <a:pPr algn="ctr">
              <a:lnSpc>
                <a:spcPct val="90000"/>
              </a:lnSpc>
              <a:spcAft>
                <a:spcPts val="1200"/>
              </a:spcAft>
            </a:pPr>
            <a:endParaRPr lang="en-US" sz="3200" dirty="0">
              <a:solidFill>
                <a:srgbClr val="224790"/>
              </a:solidFill>
            </a:endParaRPr>
          </a:p>
          <a:p>
            <a:pPr algn="ctr">
              <a:lnSpc>
                <a:spcPct val="90000"/>
              </a:lnSpc>
              <a:spcAft>
                <a:spcPts val="1200"/>
              </a:spcAft>
            </a:pPr>
            <a:endParaRPr lang="en-US" sz="3200" dirty="0">
              <a:solidFill>
                <a:srgbClr val="224790"/>
              </a:solidFill>
            </a:endParaRPr>
          </a:p>
          <a:p>
            <a:pPr algn="ctr">
              <a:lnSpc>
                <a:spcPct val="90000"/>
              </a:lnSpc>
              <a:spcAft>
                <a:spcPts val="1200"/>
              </a:spcAft>
            </a:pPr>
            <a:endParaRPr lang="en-US" sz="3200" dirty="0">
              <a:solidFill>
                <a:srgbClr val="224790"/>
              </a:solidFill>
            </a:endParaRPr>
          </a:p>
          <a:p>
            <a:pPr algn="ctr">
              <a:lnSpc>
                <a:spcPct val="80000"/>
              </a:lnSpc>
              <a:spcAft>
                <a:spcPts val="1200"/>
              </a:spcAft>
            </a:pPr>
            <a:endParaRPr lang="en-US" sz="3200" dirty="0">
              <a:solidFill>
                <a:srgbClr val="2247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798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109030"/>
            <a:ext cx="6797842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objetivo</a:t>
            </a:r>
            <a:r>
              <a:rPr lang="en-US" dirty="0" smtClean="0"/>
              <a:t> original de ASTI: Base de </a:t>
            </a:r>
            <a:r>
              <a:rPr lang="en-US" dirty="0" err="1" smtClean="0"/>
              <a:t>datos</a:t>
            </a:r>
            <a:r>
              <a:rPr lang="en-US" dirty="0" smtClean="0"/>
              <a:t> global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29" y="1316198"/>
            <a:ext cx="8327572" cy="3886200"/>
          </a:xfrm>
        </p:spPr>
      </p:pic>
      <p:sp>
        <p:nvSpPr>
          <p:cNvPr id="5" name="Rectangle 4"/>
          <p:cNvSpPr/>
          <p:nvPr/>
        </p:nvSpPr>
        <p:spPr>
          <a:xfrm>
            <a:off x="3007895" y="4752474"/>
            <a:ext cx="2899610" cy="7314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ASTI DATA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70221" y="3862137"/>
            <a:ext cx="1371600" cy="8903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34422" y="3370105"/>
            <a:ext cx="48986" cy="13823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981074" y="2924936"/>
            <a:ext cx="926431" cy="1827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44289" y="2701090"/>
            <a:ext cx="1076634" cy="20513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811253" y="3352059"/>
            <a:ext cx="1197141" cy="14004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69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la </a:t>
            </a:r>
            <a:r>
              <a:rPr lang="es-AR" dirty="0"/>
              <a:t>Inversión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I&amp;D al </a:t>
            </a:r>
            <a:r>
              <a:rPr lang="en-US" dirty="0" err="1" smtClean="0"/>
              <a:t>impacto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72355" y="3227736"/>
            <a:ext cx="1338773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0487" y="1285480"/>
            <a:ext cx="914400" cy="9144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I&amp;D </a:t>
            </a:r>
            <a:r>
              <a:rPr lang="es-AR" dirty="0"/>
              <a:t>Público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2910298"/>
            <a:ext cx="914400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I&amp;D Privado</a:t>
            </a:r>
            <a:endParaRPr lang="es-AR" dirty="0"/>
          </a:p>
        </p:txBody>
      </p:sp>
      <p:sp>
        <p:nvSpPr>
          <p:cNvPr id="7" name="Rectangle 6"/>
          <p:cNvSpPr/>
          <p:nvPr/>
        </p:nvSpPr>
        <p:spPr>
          <a:xfrm>
            <a:off x="204536" y="5068844"/>
            <a:ext cx="1267327" cy="110557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Desbordes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s-AR" dirty="0"/>
              <a:t>países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19283" y="2302108"/>
            <a:ext cx="1239067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>
                <a:solidFill>
                  <a:schemeClr val="bg1"/>
                </a:solidFill>
              </a:rPr>
              <a:t>Extensión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98961" y="1208951"/>
            <a:ext cx="1816768" cy="9144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Tecnologías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192735" y="3991154"/>
            <a:ext cx="1832809" cy="95049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Tecnologías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240038" y="2239985"/>
            <a:ext cx="1401681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Productores</a:t>
            </a:r>
            <a:endParaRPr lang="en-US" dirty="0" smtClean="0"/>
          </a:p>
          <a:p>
            <a:pPr algn="ctr"/>
            <a:r>
              <a:rPr lang="en-US" dirty="0" smtClean="0"/>
              <a:t>OFERTA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240038" y="4431812"/>
            <a:ext cx="1670387" cy="9144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Consumidores</a:t>
            </a:r>
            <a:endParaRPr lang="en-US" dirty="0" smtClean="0"/>
          </a:p>
          <a:p>
            <a:pPr algn="ctr"/>
            <a:r>
              <a:rPr lang="en-US" dirty="0" smtClean="0"/>
              <a:t>DEMANDA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940878" y="3276978"/>
            <a:ext cx="1707781" cy="81591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MERCADO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83439" y="3455366"/>
            <a:ext cx="1116606" cy="369332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IMPACTO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>
            <a:stCxn id="5" idx="6"/>
            <a:endCxn id="11" idx="0"/>
          </p:cNvCxnSpPr>
          <p:nvPr/>
        </p:nvCxnSpPr>
        <p:spPr>
          <a:xfrm>
            <a:off x="3915729" y="1666151"/>
            <a:ext cx="1025150" cy="5738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" idx="2"/>
          </p:cNvCxnSpPr>
          <p:nvPr/>
        </p:nvCxnSpPr>
        <p:spPr>
          <a:xfrm>
            <a:off x="1254887" y="1666151"/>
            <a:ext cx="8440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48701" y="2117770"/>
            <a:ext cx="0" cy="2443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3"/>
          </p:cNvCxnSpPr>
          <p:nvPr/>
        </p:nvCxnSpPr>
        <p:spPr>
          <a:xfrm>
            <a:off x="3458350" y="2759308"/>
            <a:ext cx="781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endCxn id="13" idx="2"/>
          </p:cNvCxnSpPr>
          <p:nvPr/>
        </p:nvCxnSpPr>
        <p:spPr>
          <a:xfrm rot="16200000" flipH="1">
            <a:off x="4449420" y="3193477"/>
            <a:ext cx="510023" cy="47289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67984" y="3684936"/>
            <a:ext cx="0" cy="746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6" idx="2"/>
            <a:endCxn id="7" idx="0"/>
          </p:cNvCxnSpPr>
          <p:nvPr/>
        </p:nvCxnSpPr>
        <p:spPr>
          <a:xfrm>
            <a:off x="838200" y="3824698"/>
            <a:ext cx="0" cy="12441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38200" y="4431812"/>
            <a:ext cx="35453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9" idx="6"/>
          </p:cNvCxnSpPr>
          <p:nvPr/>
        </p:nvCxnSpPr>
        <p:spPr>
          <a:xfrm flipV="1">
            <a:off x="3025544" y="2910298"/>
            <a:ext cx="1214494" cy="15561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3" idx="6"/>
            <a:endCxn id="3" idx="1"/>
          </p:cNvCxnSpPr>
          <p:nvPr/>
        </p:nvCxnSpPr>
        <p:spPr>
          <a:xfrm>
            <a:off x="6648659" y="3684936"/>
            <a:ext cx="6236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595768" y="1827821"/>
            <a:ext cx="2286000" cy="638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Externalidades</a:t>
            </a:r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11" idx="3"/>
            <a:endCxn id="41" idx="2"/>
          </p:cNvCxnSpPr>
          <p:nvPr/>
        </p:nvCxnSpPr>
        <p:spPr>
          <a:xfrm flipV="1">
            <a:off x="5641719" y="2147148"/>
            <a:ext cx="954049" cy="5500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1" idx="4"/>
          </p:cNvCxnSpPr>
          <p:nvPr/>
        </p:nvCxnSpPr>
        <p:spPr>
          <a:xfrm>
            <a:off x="7738768" y="2466474"/>
            <a:ext cx="9569" cy="7612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3" idx="2"/>
          </p:cNvCxnSpPr>
          <p:nvPr/>
        </p:nvCxnSpPr>
        <p:spPr>
          <a:xfrm rot="5400000">
            <a:off x="6526328" y="3526234"/>
            <a:ext cx="799512" cy="2031317"/>
          </a:xfrm>
          <a:prstGeom prst="bentConnector2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5641719" y="2888818"/>
            <a:ext cx="1630636" cy="618871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3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Abriendo</a:t>
            </a:r>
            <a:r>
              <a:rPr lang="en-US" dirty="0" smtClean="0"/>
              <a:t> la </a:t>
            </a:r>
            <a:r>
              <a:rPr lang="en-US" dirty="0" err="1" smtClean="0"/>
              <a:t>caja</a:t>
            </a:r>
            <a:r>
              <a:rPr lang="en-US" dirty="0" smtClean="0"/>
              <a:t> </a:t>
            </a:r>
            <a:r>
              <a:rPr lang="en-US" dirty="0" err="1" smtClean="0"/>
              <a:t>negra</a:t>
            </a:r>
            <a:r>
              <a:rPr lang="en-US" dirty="0" smtClean="0"/>
              <a:t> de la inversion </a:t>
            </a:r>
            <a:r>
              <a:rPr lang="en-US" dirty="0" err="1" smtClean="0"/>
              <a:t>en</a:t>
            </a:r>
            <a:r>
              <a:rPr lang="en-US" dirty="0" smtClean="0"/>
              <a:t> I&amp;D</a:t>
            </a:r>
            <a:endParaRPr lang="en-US" dirty="0"/>
          </a:p>
        </p:txBody>
      </p:sp>
      <p:cxnSp>
        <p:nvCxnSpPr>
          <p:cNvPr id="26" name="Straight Arrow Connector 25"/>
          <p:cNvCxnSpPr>
            <a:endCxn id="4" idx="0"/>
          </p:cNvCxnSpPr>
          <p:nvPr/>
        </p:nvCxnSpPr>
        <p:spPr>
          <a:xfrm>
            <a:off x="1457201" y="2297864"/>
            <a:ext cx="0" cy="1317697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1000001" y="1319772"/>
            <a:ext cx="7420953" cy="4271188"/>
            <a:chOff x="217948" y="1159577"/>
            <a:chExt cx="7420953" cy="4271188"/>
          </a:xfrm>
        </p:grpSpPr>
        <p:sp>
          <p:nvSpPr>
            <p:cNvPr id="4" name="Rectangle 3"/>
            <p:cNvSpPr/>
            <p:nvPr/>
          </p:nvSpPr>
          <p:spPr>
            <a:xfrm>
              <a:off x="217948" y="3455366"/>
              <a:ext cx="914400" cy="914400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I&amp;D </a:t>
              </a:r>
              <a:r>
                <a:rPr lang="es-AR" dirty="0"/>
                <a:t>Público 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83712" y="2366269"/>
              <a:ext cx="1109231" cy="914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err="1" smtClean="0"/>
                <a:t>Investi-gadores</a:t>
              </a:r>
              <a:endParaRPr lang="es-AR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5267" y="1159577"/>
              <a:ext cx="1239067" cy="914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>
                  <a:solidFill>
                    <a:schemeClr val="bg1"/>
                  </a:solidFill>
                </a:rPr>
                <a:t>Fuentes de financia-miento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822133" y="3368017"/>
              <a:ext cx="1816768" cy="9144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/>
                <a:t>Tecnologías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303242" y="2453617"/>
              <a:ext cx="1670387" cy="9144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Doctorados</a:t>
              </a:r>
              <a:endParaRPr lang="en-US" dirty="0" smtClean="0"/>
            </a:p>
            <a:p>
              <a:pPr algn="ctr"/>
              <a:r>
                <a:rPr lang="es-AR" dirty="0" smtClean="0"/>
                <a:t>Maestrías</a:t>
              </a:r>
            </a:p>
            <a:p>
              <a:pPr algn="ctr"/>
              <a:r>
                <a:rPr lang="en-US" dirty="0" err="1" smtClean="0"/>
                <a:t>Grados</a:t>
              </a:r>
              <a:r>
                <a:rPr lang="en-US" dirty="0" smtClean="0"/>
                <a:t> U</a:t>
              </a: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683712" y="3454254"/>
              <a:ext cx="914400" cy="914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Capital</a:t>
              </a:r>
              <a:endParaRPr lang="es-AR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35587" y="4516365"/>
              <a:ext cx="1205483" cy="914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Gastos de </a:t>
              </a:r>
              <a:r>
                <a:rPr lang="es-AR" dirty="0"/>
                <a:t>operación</a:t>
              </a:r>
              <a:endParaRPr lang="es-AR" dirty="0"/>
            </a:p>
          </p:txBody>
        </p:sp>
        <p:cxnSp>
          <p:nvCxnSpPr>
            <p:cNvPr id="15" name="Straight Arrow Connector 14"/>
            <p:cNvCxnSpPr>
              <a:stCxn id="4" idx="3"/>
              <a:endCxn id="6" idx="1"/>
            </p:cNvCxnSpPr>
            <p:nvPr/>
          </p:nvCxnSpPr>
          <p:spPr>
            <a:xfrm flipV="1">
              <a:off x="1132348" y="2823469"/>
              <a:ext cx="551364" cy="108909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4" idx="3"/>
              <a:endCxn id="29" idx="1"/>
            </p:cNvCxnSpPr>
            <p:nvPr/>
          </p:nvCxnSpPr>
          <p:spPr>
            <a:xfrm flipV="1">
              <a:off x="1132348" y="3911454"/>
              <a:ext cx="551364" cy="111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4" idx="3"/>
              <a:endCxn id="30" idx="1"/>
            </p:cNvCxnSpPr>
            <p:nvPr/>
          </p:nvCxnSpPr>
          <p:spPr>
            <a:xfrm>
              <a:off x="1132348" y="3912566"/>
              <a:ext cx="503239" cy="106099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30" idx="3"/>
              <a:endCxn id="5" idx="2"/>
            </p:cNvCxnSpPr>
            <p:nvPr/>
          </p:nvCxnSpPr>
          <p:spPr>
            <a:xfrm flipV="1">
              <a:off x="2841070" y="3825217"/>
              <a:ext cx="2981063" cy="114834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597684" y="3807974"/>
              <a:ext cx="322402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12" idx="1"/>
            </p:cNvCxnSpPr>
            <p:nvPr/>
          </p:nvCxnSpPr>
          <p:spPr>
            <a:xfrm>
              <a:off x="2841070" y="2910817"/>
              <a:ext cx="4621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/>
          <p:cNvCxnSpPr>
            <a:stCxn id="12" idx="3"/>
            <a:endCxn id="5" idx="2"/>
          </p:cNvCxnSpPr>
          <p:nvPr/>
        </p:nvCxnSpPr>
        <p:spPr>
          <a:xfrm>
            <a:off x="5755682" y="3071012"/>
            <a:ext cx="848504" cy="91440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143948" y="1251283"/>
            <a:ext cx="2442411" cy="9264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Indice</a:t>
            </a:r>
            <a:r>
              <a:rPr lang="en-US" dirty="0" smtClean="0"/>
              <a:t> de Performance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0555" y="3056021"/>
            <a:ext cx="1617003" cy="9625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Intensidad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09056" y="1732547"/>
            <a:ext cx="18348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86359" y="1732547"/>
            <a:ext cx="1239766" cy="1203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09056" y="1732547"/>
            <a:ext cx="0" cy="132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390698" y="3602765"/>
            <a:ext cx="41022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65153" y="3606774"/>
            <a:ext cx="41022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388207" y="3567365"/>
            <a:ext cx="41022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796028" y="3086102"/>
            <a:ext cx="1592179" cy="96252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Productos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85909" y="5400180"/>
            <a:ext cx="1250248" cy="89835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Cantidad</a:t>
            </a:r>
            <a:r>
              <a:rPr lang="en-US" dirty="0" smtClean="0"/>
              <a:t> y </a:t>
            </a:r>
            <a:r>
              <a:rPr lang="en-US" dirty="0" err="1" smtClean="0"/>
              <a:t>calidad</a:t>
            </a:r>
            <a:r>
              <a:rPr lang="en-US" dirty="0" smtClean="0"/>
              <a:t> de </a:t>
            </a:r>
            <a:r>
              <a:rPr lang="en-US" dirty="0" err="1" smtClean="0"/>
              <a:t>productos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32933" y="4663702"/>
            <a:ext cx="1171790" cy="89835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Eficiencia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826125" y="1744580"/>
            <a:ext cx="0" cy="132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798436" y="3567365"/>
            <a:ext cx="0" cy="5567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423446" y="18223"/>
            <a:ext cx="7720553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sistema de indicadores para analizar la </a:t>
            </a:r>
            <a:r>
              <a:rPr lang="es-AR" sz="28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“salud” </a:t>
            </a:r>
            <a:r>
              <a:rPr lang="es-AR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investigación agropecuaria en la región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680622" y="2213812"/>
            <a:ext cx="3840109" cy="3711046"/>
            <a:chOff x="2299674" y="2148331"/>
            <a:chExt cx="3840109" cy="3711046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5425665" y="3537284"/>
              <a:ext cx="0" cy="104273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3430856" y="2990542"/>
              <a:ext cx="1660358" cy="962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Combinación y calidad de insumos</a:t>
              </a:r>
              <a:endParaRPr lang="es-AR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99674" y="4584031"/>
              <a:ext cx="1587402" cy="12753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Calificación de investigadores </a:t>
              </a:r>
              <a:endParaRPr lang="es-AR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733243" y="4584031"/>
              <a:ext cx="1406540" cy="12753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 smtClean="0"/>
                <a:t>Estructura y volatilidad del gasto</a:t>
              </a:r>
              <a:endParaRPr lang="es-AR" dirty="0"/>
            </a:p>
          </p:txBody>
        </p:sp>
        <p:cxnSp>
          <p:nvCxnSpPr>
            <p:cNvPr id="33" name="Straight Connector 32"/>
            <p:cNvCxnSpPr>
              <a:endCxn id="25" idx="0"/>
            </p:cNvCxnSpPr>
            <p:nvPr/>
          </p:nvCxnSpPr>
          <p:spPr>
            <a:xfrm>
              <a:off x="4261035" y="2148331"/>
              <a:ext cx="0" cy="84221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009750" y="3541293"/>
              <a:ext cx="0" cy="104273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7471523" y="4124134"/>
            <a:ext cx="1250248" cy="89835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Cartera</a:t>
            </a:r>
            <a:r>
              <a:rPr lang="en-US" dirty="0" smtClean="0"/>
              <a:t> de </a:t>
            </a:r>
            <a:r>
              <a:rPr lang="en-US" dirty="0" err="1" smtClean="0"/>
              <a:t>Proyectos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7825624" y="5002133"/>
            <a:ext cx="0" cy="3980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469039" y="4124134"/>
            <a:ext cx="9386" cy="521369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5" idx="2"/>
          </p:cNvCxnSpPr>
          <p:nvPr/>
        </p:nvCxnSpPr>
        <p:spPr>
          <a:xfrm rot="16200000" flipH="1">
            <a:off x="4885837" y="2774695"/>
            <a:ext cx="348735" cy="2836442"/>
          </a:xfrm>
          <a:prstGeom prst="bentConnector2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1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200" dirty="0" smtClean="0"/>
              <a:t>EJEMPLO 1: LA INTENSIDAD DE LA INVERSION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4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200" dirty="0"/>
              <a:t>Porque la medida tradicional para medir intensidad de la inversión no es muy útil?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1223210" y="1419725"/>
            <a:ext cx="6998368" cy="4199021"/>
            <a:chOff x="1223210" y="1419725"/>
            <a:chExt cx="6998368" cy="419902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23210" y="1419725"/>
              <a:ext cx="6998368" cy="419902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713119" y="1572490"/>
              <a:ext cx="45178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Intensidad</a:t>
              </a:r>
              <a:r>
                <a:rPr lang="en-US" dirty="0" smtClean="0"/>
                <a:t> = I&amp;D/PIB </a:t>
              </a:r>
              <a:r>
                <a:rPr lang="en-US" dirty="0" err="1" smtClean="0"/>
                <a:t>agropecuario</a:t>
              </a:r>
              <a:r>
                <a:rPr lang="en-US" dirty="0" smtClean="0"/>
                <a:t> (EEUU=1)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811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ALC es la región con más baja inversión promedio en I&amp;D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071" y="1171575"/>
            <a:ext cx="7382718" cy="543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4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/>
              <a:t>La brecha en la intensidad de la inversión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1362075"/>
            <a:ext cx="64389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6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9">
      <a:dk1>
        <a:srgbClr val="313130"/>
      </a:dk1>
      <a:lt1>
        <a:srgbClr val="FFFFFE"/>
      </a:lt1>
      <a:dk2>
        <a:srgbClr val="1B4892"/>
      </a:dk2>
      <a:lt2>
        <a:srgbClr val="D2E1AA"/>
      </a:lt2>
      <a:accent1>
        <a:srgbClr val="96C122"/>
      </a:accent1>
      <a:accent2>
        <a:srgbClr val="00A3C6"/>
      </a:accent2>
      <a:accent3>
        <a:srgbClr val="00704A"/>
      </a:accent3>
      <a:accent4>
        <a:srgbClr val="6573AD"/>
      </a:accent4>
      <a:accent5>
        <a:srgbClr val="E86546"/>
      </a:accent5>
      <a:accent6>
        <a:srgbClr val="8C8584"/>
      </a:accent6>
      <a:hlink>
        <a:srgbClr val="EAD052"/>
      </a:hlink>
      <a:folHlink>
        <a:srgbClr val="93763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411</Words>
  <Application>Microsoft Office PowerPoint</Application>
  <PresentationFormat>On-screen Show (4:3)</PresentationFormat>
  <Paragraphs>77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Avenir LT Std 45 Book</vt:lpstr>
      <vt:lpstr>Calibri</vt:lpstr>
      <vt:lpstr>Candara</vt:lpstr>
      <vt:lpstr>Lucida Grande</vt:lpstr>
      <vt:lpstr>Myriad Pro</vt:lpstr>
      <vt:lpstr>Open Sans</vt:lpstr>
      <vt:lpstr>Times New Roman</vt:lpstr>
      <vt:lpstr>Wingdings</vt:lpstr>
      <vt:lpstr>2_Office Theme</vt:lpstr>
      <vt:lpstr>Una Propuesta para el Análisis de la Salud del Sistema de I&amp;D en Países en Desarrollo</vt:lpstr>
      <vt:lpstr>El objetivo original de ASTI: Base de datos global</vt:lpstr>
      <vt:lpstr>De la Inversión en I&amp;D al impacto</vt:lpstr>
      <vt:lpstr>Abriendo la caja negra de la inversion en I&amp;D</vt:lpstr>
      <vt:lpstr> </vt:lpstr>
      <vt:lpstr>PowerPoint Presentation</vt:lpstr>
      <vt:lpstr>Porque la medida tradicional para medir intensidad de la inversión no es muy útil?</vt:lpstr>
      <vt:lpstr>ALC es la región con más baja inversión promedio en I&amp;D</vt:lpstr>
      <vt:lpstr>La brecha en la intensidad de la inversión</vt:lpstr>
      <vt:lpstr>PowerPoint Presentation</vt:lpstr>
      <vt:lpstr>El capital humano</vt:lpstr>
      <vt:lpstr>La inversion y el % de doctorados</vt:lpstr>
      <vt:lpstr>PowerPoint Presentation</vt:lpstr>
      <vt:lpstr>Publicaciones por investigador y % de doctorados</vt:lpstr>
      <vt:lpstr>Conclusión: El presente de la I&amp;D en agricultura</vt:lpstr>
      <vt:lpstr>Conclusión</vt:lpstr>
      <vt:lpstr>Agricultural S&amp;T Indicators</vt:lpstr>
    </vt:vector>
  </TitlesOfParts>
  <Company>JKS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STEPHENS</dc:creator>
  <cp:lastModifiedBy>Nin Pratt, Alejandro (IFPRI)</cp:lastModifiedBy>
  <cp:revision>304</cp:revision>
  <cp:lastPrinted>2016-10-14T17:00:49Z</cp:lastPrinted>
  <dcterms:created xsi:type="dcterms:W3CDTF">2014-10-07T19:11:46Z</dcterms:created>
  <dcterms:modified xsi:type="dcterms:W3CDTF">2016-11-10T14:42:20Z</dcterms:modified>
</cp:coreProperties>
</file>